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sng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6123" y="702265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361884" y="0"/>
                </a:moveTo>
                <a:lnTo>
                  <a:pt x="0" y="0"/>
                </a:lnTo>
                <a:lnTo>
                  <a:pt x="0" y="361883"/>
                </a:lnTo>
                <a:lnTo>
                  <a:pt x="361884" y="361883"/>
                </a:lnTo>
                <a:lnTo>
                  <a:pt x="36188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79519" y="805661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0" y="0"/>
                </a:moveTo>
                <a:lnTo>
                  <a:pt x="361885" y="0"/>
                </a:lnTo>
                <a:lnTo>
                  <a:pt x="361885" y="361885"/>
                </a:lnTo>
                <a:lnTo>
                  <a:pt x="0" y="361885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225DC8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68187" y="51929"/>
            <a:ext cx="1823812" cy="6489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636" y="1045971"/>
            <a:ext cx="11742726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sng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3553" y="1657603"/>
            <a:ext cx="11184892" cy="4454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067415" y="6428920"/>
            <a:ext cx="23304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6031"/>
            <a:ext cx="32188" cy="45196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55679"/>
              <a:ext cx="10331704" cy="7183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55679"/>
              <a:ext cx="10677442" cy="5002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31705" y="1855679"/>
              <a:ext cx="345737" cy="49862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234369"/>
              <a:ext cx="3094056" cy="8062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234369"/>
              <a:ext cx="3094055" cy="26236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98247" y="5040595"/>
              <a:ext cx="795808" cy="18174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89995" y="3722921"/>
              <a:ext cx="1902004" cy="313507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5916" y="0"/>
              <a:ext cx="300946" cy="24526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0"/>
              <a:ext cx="1666863" cy="26181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2452613"/>
              <a:ext cx="1666863" cy="16550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09428" y="273766"/>
              <a:ext cx="1945548" cy="20217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47047" y="152400"/>
              <a:ext cx="2005583" cy="20086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16670" y="0"/>
              <a:ext cx="9475329" cy="68580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68187" y="32050"/>
              <a:ext cx="1823812" cy="648992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14551" y="2321201"/>
            <a:ext cx="7950200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4700" spc="100" b="1">
                <a:latin typeface="Microsoft YaHei UI"/>
                <a:cs typeface="Microsoft YaHei UI"/>
              </a:rPr>
              <a:t>台灣計算力學學會的前世今生</a:t>
            </a:r>
            <a:endParaRPr sz="4700">
              <a:latin typeface="Microsoft YaHei UI"/>
              <a:cs typeface="Microsoft YaHei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145202" y="6428920"/>
            <a:ext cx="154940" cy="211454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27351" y="3352736"/>
            <a:ext cx="6324600" cy="114300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dirty="0" sz="3100" spc="100" b="1">
                <a:solidFill>
                  <a:srgbClr val="225DC8"/>
                </a:solidFill>
                <a:latin typeface="Microsoft YaHei UI"/>
                <a:cs typeface="Microsoft YaHei UI"/>
              </a:rPr>
              <a:t>陳俊杉</a:t>
            </a:r>
            <a:endParaRPr sz="3100">
              <a:latin typeface="Microsoft YaHei UI"/>
              <a:cs typeface="Microsoft YaHei UI"/>
            </a:endParaRPr>
          </a:p>
          <a:p>
            <a:pPr algn="ctr">
              <a:lnSpc>
                <a:spcPct val="100000"/>
              </a:lnSpc>
              <a:spcBef>
                <a:spcPts val="610"/>
              </a:spcBef>
              <a:tabLst>
                <a:tab pos="5485765" algn="l"/>
              </a:tabLst>
            </a:pPr>
            <a:r>
              <a:rPr dirty="0" sz="3200">
                <a:solidFill>
                  <a:srgbClr val="225DC8"/>
                </a:solidFill>
                <a:latin typeface="SimSun"/>
                <a:cs typeface="SimSun"/>
              </a:rPr>
              <a:t>台灣計算力學學會籌備委員會	主席</a:t>
            </a:r>
            <a:endParaRPr sz="32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1028" y="258571"/>
            <a:ext cx="3745865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078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Calibri"/>
                <a:cs typeface="Calibri"/>
              </a:rPr>
              <a:t>Save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the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date!</a:t>
            </a:r>
            <a:r>
              <a:rPr dirty="0" sz="1800" spc="-10" b="1">
                <a:latin typeface="Calibri"/>
                <a:cs typeface="Calibri"/>
              </a:rPr>
              <a:t> WCCM </a:t>
            </a:r>
            <a:r>
              <a:rPr dirty="0" sz="1800" b="1">
                <a:latin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 spc="50">
                <a:latin typeface="Tahoma"/>
                <a:cs typeface="Tahoma"/>
              </a:rPr>
              <a:t>21-26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10">
                <a:latin typeface="Tahoma"/>
                <a:cs typeface="Tahoma"/>
              </a:rPr>
              <a:t>July</a:t>
            </a:r>
            <a:r>
              <a:rPr dirty="0" sz="1800" spc="-110">
                <a:latin typeface="Tahoma"/>
                <a:cs typeface="Tahoma"/>
              </a:rPr>
              <a:t> </a:t>
            </a:r>
            <a:r>
              <a:rPr dirty="0" sz="1800" spc="25">
                <a:latin typeface="Tahoma"/>
                <a:cs typeface="Tahoma"/>
              </a:rPr>
              <a:t>2024,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Vancouver,</a:t>
            </a:r>
            <a:r>
              <a:rPr dirty="0" sz="1800" spc="-10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Canada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019181"/>
            <a:ext cx="10820398" cy="57022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1433067"/>
            <a:ext cx="752983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2800">
                <a:latin typeface="Arial MT"/>
                <a:cs typeface="Arial MT"/>
              </a:rPr>
              <a:t>2015</a:t>
            </a:r>
            <a:r>
              <a:rPr dirty="0" sz="2800" spc="-3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–</a:t>
            </a:r>
            <a:r>
              <a:rPr dirty="0" sz="2800" spc="-3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now</a:t>
            </a:r>
            <a:r>
              <a:rPr dirty="0" sz="2800" spc="-30">
                <a:latin typeface="Arial MT"/>
                <a:cs typeface="Arial MT"/>
              </a:rPr>
              <a:t> </a:t>
            </a:r>
            <a:r>
              <a:rPr dirty="0" sz="2800">
                <a:latin typeface="SimSun"/>
                <a:cs typeface="SimSun"/>
              </a:rPr>
              <a:t>積極主辦相關國內與國際計算會議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4441" y="639571"/>
            <a:ext cx="64262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8265" algn="l"/>
              </a:tabLst>
            </a:pPr>
            <a:r>
              <a:rPr dirty="0" u="none" sz="3500" spc="100" b="1">
                <a:solidFill>
                  <a:srgbClr val="194491"/>
                </a:solidFill>
                <a:latin typeface="Microsoft YaHei UI"/>
                <a:cs typeface="Microsoft YaHei UI"/>
              </a:rPr>
              <a:t>台灣計算力學學會	</a:t>
            </a:r>
            <a:r>
              <a:rPr dirty="0" u="none" sz="3600" spc="-5" b="1">
                <a:solidFill>
                  <a:srgbClr val="194491"/>
                </a:solidFill>
                <a:latin typeface="Arial"/>
                <a:cs typeface="Arial"/>
              </a:rPr>
              <a:t>ACMT</a:t>
            </a:r>
            <a:r>
              <a:rPr dirty="0" u="none" sz="3600" spc="-95" b="1">
                <a:solidFill>
                  <a:srgbClr val="194491"/>
                </a:solidFill>
                <a:latin typeface="Arial"/>
                <a:cs typeface="Arial"/>
              </a:rPr>
              <a:t> </a:t>
            </a:r>
            <a:r>
              <a:rPr dirty="0" u="none" baseline="1010" sz="4125" spc="75" b="1">
                <a:solidFill>
                  <a:srgbClr val="FF0000"/>
                </a:solidFill>
                <a:latin typeface="Microsoft YaHei UI"/>
                <a:cs typeface="Microsoft YaHei UI"/>
              </a:rPr>
              <a:t>大事記</a:t>
            </a:r>
            <a:endParaRPr baseline="1010" sz="4125">
              <a:latin typeface="Microsoft YaHei UI"/>
              <a:cs typeface="Microsoft YaHei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58924" y="3556911"/>
            <a:ext cx="9761220" cy="1057910"/>
            <a:chOff x="958924" y="3556911"/>
            <a:chExt cx="9761220" cy="1057910"/>
          </a:xfrm>
        </p:grpSpPr>
        <p:sp>
          <p:nvSpPr>
            <p:cNvPr id="5" name="object 5"/>
            <p:cNvSpPr/>
            <p:nvPr/>
          </p:nvSpPr>
          <p:spPr>
            <a:xfrm>
              <a:off x="958924" y="4077457"/>
              <a:ext cx="2666365" cy="0"/>
            </a:xfrm>
            <a:custGeom>
              <a:avLst/>
              <a:gdLst/>
              <a:ahLst/>
              <a:cxnLst/>
              <a:rect l="l" t="t" r="r" b="b"/>
              <a:pathLst>
                <a:path w="2666365" h="0">
                  <a:moveTo>
                    <a:pt x="0" y="0"/>
                  </a:moveTo>
                  <a:lnTo>
                    <a:pt x="749146" y="0"/>
                  </a:lnTo>
                </a:path>
                <a:path w="2666365" h="0">
                  <a:moveTo>
                    <a:pt x="1013551" y="0"/>
                  </a:moveTo>
                  <a:lnTo>
                    <a:pt x="2666081" y="0"/>
                  </a:lnTo>
                </a:path>
              </a:pathLst>
            </a:custGeom>
            <a:ln w="3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08071" y="3945254"/>
              <a:ext cx="264795" cy="264795"/>
            </a:xfrm>
            <a:custGeom>
              <a:avLst/>
              <a:gdLst/>
              <a:ahLst/>
              <a:cxnLst/>
              <a:rect l="l" t="t" r="r" b="b"/>
              <a:pathLst>
                <a:path w="264794" h="264795">
                  <a:moveTo>
                    <a:pt x="0" y="0"/>
                  </a:moveTo>
                  <a:lnTo>
                    <a:pt x="264405" y="0"/>
                  </a:lnTo>
                  <a:lnTo>
                    <a:pt x="264405" y="264405"/>
                  </a:lnTo>
                  <a:lnTo>
                    <a:pt x="0" y="26440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40273" y="3556911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w="0" h="388620">
                  <a:moveTo>
                    <a:pt x="1" y="38834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889411" y="4077457"/>
              <a:ext cx="1647825" cy="0"/>
            </a:xfrm>
            <a:custGeom>
              <a:avLst/>
              <a:gdLst/>
              <a:ahLst/>
              <a:cxnLst/>
              <a:rect l="l" t="t" r="r" b="b"/>
              <a:pathLst>
                <a:path w="1647825" h="0">
                  <a:moveTo>
                    <a:pt x="0" y="0"/>
                  </a:moveTo>
                  <a:lnTo>
                    <a:pt x="1647482" y="0"/>
                  </a:lnTo>
                </a:path>
              </a:pathLst>
            </a:custGeom>
            <a:ln w="3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625006" y="3945254"/>
              <a:ext cx="264795" cy="264795"/>
            </a:xfrm>
            <a:custGeom>
              <a:avLst/>
              <a:gdLst/>
              <a:ahLst/>
              <a:cxnLst/>
              <a:rect l="l" t="t" r="r" b="b"/>
              <a:pathLst>
                <a:path w="264795" h="264795">
                  <a:moveTo>
                    <a:pt x="0" y="0"/>
                  </a:moveTo>
                  <a:lnTo>
                    <a:pt x="264405" y="0"/>
                  </a:lnTo>
                  <a:lnTo>
                    <a:pt x="264405" y="264405"/>
                  </a:lnTo>
                  <a:lnTo>
                    <a:pt x="0" y="26440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57207" y="4225874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w="0" h="388620">
                  <a:moveTo>
                    <a:pt x="1" y="38834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01299" y="4077457"/>
              <a:ext cx="1652905" cy="0"/>
            </a:xfrm>
            <a:custGeom>
              <a:avLst/>
              <a:gdLst/>
              <a:ahLst/>
              <a:cxnLst/>
              <a:rect l="l" t="t" r="r" b="b"/>
              <a:pathLst>
                <a:path w="1652904" h="0">
                  <a:moveTo>
                    <a:pt x="0" y="0"/>
                  </a:moveTo>
                  <a:lnTo>
                    <a:pt x="1652529" y="0"/>
                  </a:lnTo>
                </a:path>
              </a:pathLst>
            </a:custGeom>
            <a:ln w="3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536893" y="3945254"/>
              <a:ext cx="264795" cy="264795"/>
            </a:xfrm>
            <a:custGeom>
              <a:avLst/>
              <a:gdLst/>
              <a:ahLst/>
              <a:cxnLst/>
              <a:rect l="l" t="t" r="r" b="b"/>
              <a:pathLst>
                <a:path w="264795" h="264795">
                  <a:moveTo>
                    <a:pt x="0" y="0"/>
                  </a:moveTo>
                  <a:lnTo>
                    <a:pt x="264405" y="0"/>
                  </a:lnTo>
                  <a:lnTo>
                    <a:pt x="264405" y="264405"/>
                  </a:lnTo>
                  <a:lnTo>
                    <a:pt x="0" y="26440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669095" y="3556911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w="0" h="388620">
                  <a:moveTo>
                    <a:pt x="1" y="38834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718233" y="4077457"/>
              <a:ext cx="1515745" cy="0"/>
            </a:xfrm>
            <a:custGeom>
              <a:avLst/>
              <a:gdLst/>
              <a:ahLst/>
              <a:cxnLst/>
              <a:rect l="l" t="t" r="r" b="b"/>
              <a:pathLst>
                <a:path w="1515745" h="0">
                  <a:moveTo>
                    <a:pt x="0" y="0"/>
                  </a:moveTo>
                  <a:lnTo>
                    <a:pt x="1515278" y="0"/>
                  </a:lnTo>
                </a:path>
              </a:pathLst>
            </a:custGeom>
            <a:ln w="3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453828" y="3945254"/>
              <a:ext cx="264795" cy="264795"/>
            </a:xfrm>
            <a:custGeom>
              <a:avLst/>
              <a:gdLst/>
              <a:ahLst/>
              <a:cxnLst/>
              <a:rect l="l" t="t" r="r" b="b"/>
              <a:pathLst>
                <a:path w="264795" h="264795">
                  <a:moveTo>
                    <a:pt x="0" y="0"/>
                  </a:moveTo>
                  <a:lnTo>
                    <a:pt x="264405" y="0"/>
                  </a:lnTo>
                  <a:lnTo>
                    <a:pt x="264405" y="264405"/>
                  </a:lnTo>
                  <a:lnTo>
                    <a:pt x="0" y="26440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586028" y="4225874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w="0" h="388620">
                  <a:moveTo>
                    <a:pt x="1" y="38834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497916" y="4077457"/>
              <a:ext cx="1222375" cy="0"/>
            </a:xfrm>
            <a:custGeom>
              <a:avLst/>
              <a:gdLst/>
              <a:ahLst/>
              <a:cxnLst/>
              <a:rect l="l" t="t" r="r" b="b"/>
              <a:pathLst>
                <a:path w="1222375" h="0">
                  <a:moveTo>
                    <a:pt x="0" y="0"/>
                  </a:moveTo>
                  <a:lnTo>
                    <a:pt x="1221952" y="0"/>
                  </a:lnTo>
                </a:path>
              </a:pathLst>
            </a:custGeom>
            <a:ln w="3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233512" y="3961470"/>
              <a:ext cx="264795" cy="264795"/>
            </a:xfrm>
            <a:custGeom>
              <a:avLst/>
              <a:gdLst/>
              <a:ahLst/>
              <a:cxnLst/>
              <a:rect l="l" t="t" r="r" b="b"/>
              <a:pathLst>
                <a:path w="264795" h="264795">
                  <a:moveTo>
                    <a:pt x="0" y="0"/>
                  </a:moveTo>
                  <a:lnTo>
                    <a:pt x="264405" y="0"/>
                  </a:lnTo>
                  <a:lnTo>
                    <a:pt x="264405" y="264405"/>
                  </a:lnTo>
                  <a:lnTo>
                    <a:pt x="0" y="26440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365714" y="3573127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w="0" h="388620">
                  <a:moveTo>
                    <a:pt x="1" y="38834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26440" y="2795523"/>
            <a:ext cx="27120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latin typeface="Calibri"/>
                <a:cs typeface="Calibri"/>
              </a:rPr>
              <a:t>ACMT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2015,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Taipei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21" name="object 21"/>
          <p:cNvSpPr txBox="1"/>
          <p:nvPr/>
        </p:nvSpPr>
        <p:spPr>
          <a:xfrm>
            <a:off x="2509338" y="4761483"/>
            <a:ext cx="27120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latin typeface="Calibri"/>
                <a:cs typeface="Calibri"/>
              </a:rPr>
              <a:t>ACMT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2016,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Taipei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47317" y="2789427"/>
            <a:ext cx="28111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latin typeface="Calibri"/>
                <a:cs typeface="Calibri"/>
              </a:rPr>
              <a:t>ACMT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2017,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Tainan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06551" y="4761483"/>
            <a:ext cx="226949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latin typeface="Calibri"/>
                <a:cs typeface="Calibri"/>
              </a:rPr>
              <a:t>ICM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2018,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Yilan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27408" y="2798571"/>
            <a:ext cx="295783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latin typeface="Calibri"/>
                <a:cs typeface="Calibri"/>
              </a:rPr>
              <a:t>APCOM </a:t>
            </a:r>
            <a:r>
              <a:rPr dirty="0" sz="2800">
                <a:latin typeface="Calibri"/>
                <a:cs typeface="Calibri"/>
              </a:rPr>
              <a:t>2019,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Taipei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4186"/>
            <a:ext cx="5016136" cy="66542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62345"/>
            <a:ext cx="4987635" cy="679565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1433067"/>
            <a:ext cx="68357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2800">
                <a:latin typeface="Arial MT"/>
                <a:cs typeface="Arial MT"/>
              </a:rPr>
              <a:t>2022</a:t>
            </a:r>
            <a:r>
              <a:rPr dirty="0" sz="2800" spc="-90">
                <a:latin typeface="Arial MT"/>
                <a:cs typeface="Arial MT"/>
              </a:rPr>
              <a:t> </a:t>
            </a:r>
            <a:r>
              <a:rPr dirty="0" sz="2800">
                <a:latin typeface="SimSun"/>
                <a:cs typeface="SimSun"/>
              </a:rPr>
              <a:t>正式向內政部成立台灣計算力學學會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4441" y="639571"/>
            <a:ext cx="64262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8265" algn="l"/>
              </a:tabLst>
            </a:pPr>
            <a:r>
              <a:rPr dirty="0" u="none" sz="3500" spc="100" b="1">
                <a:solidFill>
                  <a:srgbClr val="194491"/>
                </a:solidFill>
                <a:latin typeface="Microsoft YaHei UI"/>
                <a:cs typeface="Microsoft YaHei UI"/>
              </a:rPr>
              <a:t>台灣計算力學學會	</a:t>
            </a:r>
            <a:r>
              <a:rPr dirty="0" u="none" sz="3600" spc="-5" b="1">
                <a:solidFill>
                  <a:srgbClr val="194491"/>
                </a:solidFill>
                <a:latin typeface="Arial"/>
                <a:cs typeface="Arial"/>
              </a:rPr>
              <a:t>ACMT</a:t>
            </a:r>
            <a:r>
              <a:rPr dirty="0" u="none" sz="3600" spc="-95" b="1">
                <a:solidFill>
                  <a:srgbClr val="194491"/>
                </a:solidFill>
                <a:latin typeface="Arial"/>
                <a:cs typeface="Arial"/>
              </a:rPr>
              <a:t> </a:t>
            </a:r>
            <a:r>
              <a:rPr dirty="0" u="none" baseline="1010" sz="4125" spc="75" b="1">
                <a:solidFill>
                  <a:srgbClr val="FF0000"/>
                </a:solidFill>
                <a:latin typeface="Microsoft YaHei UI"/>
                <a:cs typeface="Microsoft YaHei UI"/>
              </a:rPr>
              <a:t>大事記</a:t>
            </a:r>
            <a:endParaRPr baseline="1010" sz="4125">
              <a:latin typeface="Microsoft YaHei UI"/>
              <a:cs typeface="Microsoft YaHei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2530" y="2056982"/>
            <a:ext cx="7772400" cy="37639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00864" y="5913627"/>
            <a:ext cx="65309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latin typeface="Arial MT"/>
                <a:cs typeface="Arial MT"/>
              </a:rPr>
              <a:t>2022.06.20</a:t>
            </a:r>
            <a:r>
              <a:rPr dirty="0" sz="2800" spc="-70">
                <a:latin typeface="Arial MT"/>
                <a:cs typeface="Arial MT"/>
              </a:rPr>
              <a:t> </a:t>
            </a:r>
            <a:r>
              <a:rPr dirty="0" sz="2800">
                <a:latin typeface="SimSun"/>
                <a:cs typeface="SimSun"/>
              </a:rPr>
              <a:t>發起人會議暨第一次籌備會議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1277619"/>
            <a:ext cx="10379075" cy="1699260"/>
          </a:xfrm>
          <a:prstGeom prst="rect">
            <a:avLst/>
          </a:prstGeom>
        </p:spPr>
        <p:txBody>
          <a:bodyPr wrap="square" lIns="0" tIns="16764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20"/>
              </a:spcBef>
              <a:buChar char="•"/>
              <a:tabLst>
                <a:tab pos="241300" algn="l"/>
              </a:tabLst>
            </a:pPr>
            <a:r>
              <a:rPr dirty="0" sz="2800">
                <a:latin typeface="Arial MT"/>
                <a:cs typeface="Arial MT"/>
              </a:rPr>
              <a:t>2022</a:t>
            </a:r>
            <a:r>
              <a:rPr dirty="0" sz="2800" spc="-50">
                <a:latin typeface="Arial MT"/>
                <a:cs typeface="Arial MT"/>
              </a:rPr>
              <a:t> </a:t>
            </a:r>
            <a:r>
              <a:rPr dirty="0" sz="2800">
                <a:latin typeface="SimSun"/>
                <a:cs typeface="SimSun"/>
              </a:rPr>
              <a:t>正式向內政部成立台灣計算力學學會</a:t>
            </a:r>
            <a:endParaRPr sz="2800">
              <a:latin typeface="SimSun"/>
              <a:cs typeface="SimSun"/>
            </a:endParaRPr>
          </a:p>
          <a:p>
            <a:pPr marL="7876540">
              <a:lnSpc>
                <a:spcPct val="100000"/>
              </a:lnSpc>
              <a:spcBef>
                <a:spcPts val="1225"/>
              </a:spcBef>
            </a:pPr>
            <a:r>
              <a:rPr dirty="0" sz="2800">
                <a:latin typeface="Arial MT"/>
                <a:cs typeface="Arial MT"/>
              </a:rPr>
              <a:t>2022.08.31</a:t>
            </a:r>
            <a:endParaRPr sz="2800">
              <a:latin typeface="Arial MT"/>
              <a:cs typeface="Arial MT"/>
            </a:endParaRPr>
          </a:p>
          <a:p>
            <a:pPr marL="7876540">
              <a:lnSpc>
                <a:spcPct val="100000"/>
              </a:lnSpc>
              <a:spcBef>
                <a:spcPts val="650"/>
              </a:spcBef>
            </a:pPr>
            <a:r>
              <a:rPr dirty="0" sz="2800">
                <a:latin typeface="SimSun"/>
                <a:cs typeface="SimSun"/>
              </a:rPr>
              <a:t>第二次籌備會議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4441" y="639571"/>
            <a:ext cx="64262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8265" algn="l"/>
              </a:tabLst>
            </a:pPr>
            <a:r>
              <a:rPr dirty="0" u="none" sz="3500" spc="100" b="1">
                <a:solidFill>
                  <a:srgbClr val="194491"/>
                </a:solidFill>
                <a:latin typeface="Microsoft YaHei UI"/>
                <a:cs typeface="Microsoft YaHei UI"/>
              </a:rPr>
              <a:t>台灣計算力學學會	</a:t>
            </a:r>
            <a:r>
              <a:rPr dirty="0" u="none" sz="3600" spc="-5" b="1">
                <a:solidFill>
                  <a:srgbClr val="194491"/>
                </a:solidFill>
                <a:latin typeface="Arial"/>
                <a:cs typeface="Arial"/>
              </a:rPr>
              <a:t>ACMT</a:t>
            </a:r>
            <a:r>
              <a:rPr dirty="0" u="none" sz="3600" spc="-95" b="1">
                <a:solidFill>
                  <a:srgbClr val="194491"/>
                </a:solidFill>
                <a:latin typeface="Arial"/>
                <a:cs typeface="Arial"/>
              </a:rPr>
              <a:t> </a:t>
            </a:r>
            <a:r>
              <a:rPr dirty="0" u="none" baseline="1010" sz="4125" spc="75" b="1">
                <a:solidFill>
                  <a:srgbClr val="FF0000"/>
                </a:solidFill>
                <a:latin typeface="Microsoft YaHei UI"/>
                <a:cs typeface="Microsoft YaHei UI"/>
              </a:rPr>
              <a:t>大事記</a:t>
            </a:r>
            <a:endParaRPr baseline="1010" sz="4125">
              <a:latin typeface="Microsoft YaHei UI"/>
              <a:cs typeface="Microsoft YaHei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223" y="2056982"/>
            <a:ext cx="7772400" cy="44426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660" y="280089"/>
            <a:ext cx="6263945" cy="211057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2197" y="1554219"/>
            <a:ext cx="9947910" cy="5126990"/>
            <a:chOff x="662197" y="1554219"/>
            <a:chExt cx="9947910" cy="51269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197" y="2513468"/>
              <a:ext cx="9947442" cy="11052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172" y="1554219"/>
              <a:ext cx="7697654" cy="512672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4441" y="653986"/>
            <a:ext cx="8966200" cy="50355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u="none" sz="3100" spc="100" b="1">
                <a:solidFill>
                  <a:srgbClr val="194491"/>
                </a:solidFill>
                <a:latin typeface="Microsoft YaHei UI"/>
                <a:cs typeface="Microsoft YaHei UI"/>
              </a:rPr>
              <a:t>三個大哉問：我是誰、我從哪裡來，我到哪裡去？</a:t>
            </a:r>
            <a:endParaRPr sz="3100">
              <a:latin typeface="Microsoft YaHei UI"/>
              <a:cs typeface="Microsoft YaHei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6589" y="1413069"/>
            <a:ext cx="9172575" cy="5126355"/>
            <a:chOff x="256589" y="1413069"/>
            <a:chExt cx="9172575" cy="51263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589" y="1413069"/>
              <a:ext cx="8476484" cy="51258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9187" y="1524995"/>
              <a:ext cx="211004" cy="19998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33840" y="1624989"/>
              <a:ext cx="1553845" cy="0"/>
            </a:xfrm>
            <a:custGeom>
              <a:avLst/>
              <a:gdLst/>
              <a:ahLst/>
              <a:cxnLst/>
              <a:rect l="l" t="t" r="r" b="b"/>
              <a:pathLst>
                <a:path w="1553845" h="0">
                  <a:moveTo>
                    <a:pt x="0" y="0"/>
                  </a:moveTo>
                  <a:lnTo>
                    <a:pt x="1553378" y="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725358" y="1628661"/>
              <a:ext cx="703580" cy="0"/>
            </a:xfrm>
            <a:custGeom>
              <a:avLst/>
              <a:gdLst/>
              <a:ahLst/>
              <a:cxnLst/>
              <a:rect l="l" t="t" r="r" b="b"/>
              <a:pathLst>
                <a:path w="703579" h="0">
                  <a:moveTo>
                    <a:pt x="0" y="0"/>
                  </a:moveTo>
                  <a:lnTo>
                    <a:pt x="703243" y="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9187" y="2922301"/>
              <a:ext cx="211004" cy="19998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33840" y="3022295"/>
              <a:ext cx="1553845" cy="0"/>
            </a:xfrm>
            <a:custGeom>
              <a:avLst/>
              <a:gdLst/>
              <a:ahLst/>
              <a:cxnLst/>
              <a:rect l="l" t="t" r="r" b="b"/>
              <a:pathLst>
                <a:path w="1553845" h="0">
                  <a:moveTo>
                    <a:pt x="0" y="0"/>
                  </a:moveTo>
                  <a:lnTo>
                    <a:pt x="1553378" y="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725358" y="3025968"/>
              <a:ext cx="703580" cy="0"/>
            </a:xfrm>
            <a:custGeom>
              <a:avLst/>
              <a:gdLst/>
              <a:ahLst/>
              <a:cxnLst/>
              <a:rect l="l" t="t" r="r" b="b"/>
              <a:pathLst>
                <a:path w="703579" h="0">
                  <a:moveTo>
                    <a:pt x="0" y="0"/>
                  </a:moveTo>
                  <a:lnTo>
                    <a:pt x="703243" y="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9187" y="4903501"/>
              <a:ext cx="211004" cy="19998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733840" y="5003495"/>
              <a:ext cx="1553845" cy="0"/>
            </a:xfrm>
            <a:custGeom>
              <a:avLst/>
              <a:gdLst/>
              <a:ahLst/>
              <a:cxnLst/>
              <a:rect l="l" t="t" r="r" b="b"/>
              <a:pathLst>
                <a:path w="1553845" h="0">
                  <a:moveTo>
                    <a:pt x="0" y="0"/>
                  </a:moveTo>
                  <a:lnTo>
                    <a:pt x="1553378" y="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725358" y="5007168"/>
              <a:ext cx="703580" cy="0"/>
            </a:xfrm>
            <a:custGeom>
              <a:avLst/>
              <a:gdLst/>
              <a:ahLst/>
              <a:cxnLst/>
              <a:rect l="l" t="t" r="r" b="b"/>
              <a:pathLst>
                <a:path w="703579" h="0">
                  <a:moveTo>
                    <a:pt x="0" y="0"/>
                  </a:moveTo>
                  <a:lnTo>
                    <a:pt x="703243" y="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9564263" y="1374846"/>
            <a:ext cx="1880870" cy="38214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50" spc="50" b="1">
                <a:latin typeface="Microsoft YaHei UI"/>
                <a:cs typeface="Microsoft YaHei UI"/>
              </a:rPr>
              <a:t>我從哪裡來</a:t>
            </a:r>
            <a:endParaRPr sz="2750">
              <a:latin typeface="Microsoft YaHei UI"/>
              <a:cs typeface="Microsoft YaHei UI"/>
            </a:endParaRPr>
          </a:p>
          <a:p>
            <a:pPr>
              <a:lnSpc>
                <a:spcPct val="100000"/>
              </a:lnSpc>
            </a:pPr>
            <a:endParaRPr sz="2700">
              <a:latin typeface="Microsoft YaHei UI"/>
              <a:cs typeface="Microsoft YaHei U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</a:pPr>
            <a:r>
              <a:rPr dirty="0" sz="2750" spc="50" b="1">
                <a:latin typeface="Microsoft YaHei UI"/>
                <a:cs typeface="Microsoft YaHei UI"/>
              </a:rPr>
              <a:t>我是誰</a:t>
            </a:r>
            <a:endParaRPr sz="275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2750" spc="50" b="1">
                <a:latin typeface="Microsoft YaHei UI"/>
                <a:cs typeface="Microsoft YaHei UI"/>
              </a:rPr>
              <a:t>我到哪裡去</a:t>
            </a:r>
            <a:endParaRPr sz="2750">
              <a:latin typeface="Microsoft YaHei UI"/>
              <a:cs typeface="Microsoft YaHei UI"/>
            </a:endParaRPr>
          </a:p>
          <a:p>
            <a:pPr>
              <a:lnSpc>
                <a:spcPct val="100000"/>
              </a:lnSpc>
            </a:pPr>
            <a:endParaRPr sz="2700">
              <a:latin typeface="Microsoft YaHei UI"/>
              <a:cs typeface="Microsoft YaHei U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850">
              <a:latin typeface="Microsoft YaHei UI"/>
              <a:cs typeface="Microsoft YaHei UI"/>
            </a:endParaRPr>
          </a:p>
          <a:p>
            <a:pPr marL="89535">
              <a:lnSpc>
                <a:spcPct val="100000"/>
              </a:lnSpc>
              <a:spcBef>
                <a:spcPts val="5"/>
              </a:spcBef>
            </a:pPr>
            <a:r>
              <a:rPr dirty="0" sz="2750" spc="50" b="1">
                <a:latin typeface="Microsoft YaHei UI"/>
                <a:cs typeface="Microsoft YaHei UI"/>
              </a:rPr>
              <a:t>我到哪裡去</a:t>
            </a:r>
            <a:endParaRPr sz="2750">
              <a:latin typeface="Microsoft YaHei UI"/>
              <a:cs typeface="Microsoft YaHei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45202" y="6428920"/>
            <a:ext cx="154940" cy="211454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124" y="1777491"/>
            <a:ext cx="3562985" cy="20281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318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2800">
                <a:latin typeface="Arial MT"/>
                <a:cs typeface="Arial MT"/>
              </a:rPr>
              <a:t>2006.12.21:</a:t>
            </a:r>
            <a:r>
              <a:rPr dirty="0" sz="2800" spc="-19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ACMT</a:t>
            </a:r>
            <a:endParaRPr sz="2800">
              <a:latin typeface="Arial MT"/>
              <a:cs typeface="Arial MT"/>
            </a:endParaRPr>
          </a:p>
          <a:p>
            <a:pPr marL="241300">
              <a:lnSpc>
                <a:spcPts val="3180"/>
              </a:lnSpc>
            </a:pPr>
            <a:r>
              <a:rPr dirty="0" sz="2800">
                <a:latin typeface="SimSun"/>
                <a:cs typeface="SimSun"/>
              </a:rPr>
              <a:t>正式成立</a:t>
            </a:r>
            <a:endParaRPr sz="2800">
              <a:latin typeface="SimSun"/>
              <a:cs typeface="SimSun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241300" algn="l"/>
                <a:tab pos="1840864" algn="l"/>
              </a:tabLst>
            </a:pPr>
            <a:r>
              <a:rPr dirty="0" sz="2800">
                <a:latin typeface="SimSun"/>
                <a:cs typeface="SimSun"/>
              </a:rPr>
              <a:t>籌備加入	</a:t>
            </a:r>
            <a:r>
              <a:rPr dirty="0" sz="2800" spc="-5">
                <a:latin typeface="Arial MT"/>
                <a:cs typeface="Arial MT"/>
              </a:rPr>
              <a:t>IACM</a:t>
            </a:r>
            <a:endParaRPr sz="2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560"/>
              </a:spcBef>
            </a:pPr>
            <a:r>
              <a:rPr dirty="0" u="sng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International</a:t>
            </a:r>
            <a:r>
              <a:rPr dirty="0" u="sng" sz="16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Association</a:t>
            </a:r>
            <a:r>
              <a:rPr dirty="0" u="sng" sz="16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sng" sz="16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Computational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u="sng" sz="16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Mechanics </a:t>
            </a:r>
            <a:r>
              <a:rPr dirty="0" u="sng" sz="1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(IACM)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4441" y="404876"/>
            <a:ext cx="6426200" cy="1068070"/>
          </a:xfrm>
          <a:prstGeom prst="rect"/>
        </p:spPr>
        <p:txBody>
          <a:bodyPr wrap="square" lIns="0" tIns="158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  <a:tabLst>
                <a:tab pos="3898265" algn="l"/>
              </a:tabLst>
            </a:pPr>
            <a:r>
              <a:rPr dirty="0" u="none" sz="3500" spc="100" b="1">
                <a:solidFill>
                  <a:srgbClr val="194491"/>
                </a:solidFill>
                <a:latin typeface="Microsoft YaHei UI"/>
                <a:cs typeface="Microsoft YaHei UI"/>
              </a:rPr>
              <a:t>台灣計算力學學會	</a:t>
            </a:r>
            <a:r>
              <a:rPr dirty="0" u="none" sz="3600" spc="-5" b="1">
                <a:solidFill>
                  <a:srgbClr val="194491"/>
                </a:solidFill>
                <a:latin typeface="Arial"/>
                <a:cs typeface="Arial"/>
              </a:rPr>
              <a:t>ACMT</a:t>
            </a:r>
            <a:r>
              <a:rPr dirty="0" u="none" sz="3600" spc="-95" b="1">
                <a:solidFill>
                  <a:srgbClr val="194491"/>
                </a:solidFill>
                <a:latin typeface="Arial"/>
                <a:cs typeface="Arial"/>
              </a:rPr>
              <a:t> </a:t>
            </a:r>
            <a:r>
              <a:rPr dirty="0" u="none" baseline="1010" sz="4125" spc="75" b="1">
                <a:solidFill>
                  <a:srgbClr val="FF0000"/>
                </a:solidFill>
                <a:latin typeface="Microsoft YaHei UI"/>
                <a:cs typeface="Microsoft YaHei UI"/>
              </a:rPr>
              <a:t>大事記</a:t>
            </a:r>
            <a:endParaRPr baseline="1010" sz="4125">
              <a:latin typeface="Microsoft YaHei UI"/>
              <a:cs typeface="Microsoft YaHei UI"/>
            </a:endParaRPr>
          </a:p>
          <a:p>
            <a:pPr marL="104139">
              <a:lnSpc>
                <a:spcPct val="100000"/>
              </a:lnSpc>
              <a:spcBef>
                <a:spcPts val="575"/>
              </a:spcBef>
            </a:pPr>
            <a:r>
              <a:rPr dirty="0" sz="1800" spc="-10" b="1">
                <a:latin typeface="Calibri"/>
                <a:cs typeface="Calibri"/>
              </a:rPr>
              <a:t>Association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of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Computational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Mechanics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35" b="1">
                <a:latin typeface="Calibri"/>
                <a:cs typeface="Calibri"/>
              </a:rPr>
              <a:t>Taiwan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(ACMT)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6577" y="1613578"/>
            <a:ext cx="7656254" cy="50905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2" y="1686051"/>
            <a:ext cx="6632575" cy="391096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1300" marR="756285" indent="-228600">
              <a:lnSpc>
                <a:spcPts val="3000"/>
              </a:lnSpc>
              <a:spcBef>
                <a:spcPts val="500"/>
              </a:spcBef>
              <a:buChar char="•"/>
              <a:tabLst>
                <a:tab pos="241300" algn="l"/>
                <a:tab pos="1307465" algn="l"/>
                <a:tab pos="3912235" algn="l"/>
              </a:tabLst>
            </a:pPr>
            <a:r>
              <a:rPr dirty="0" sz="2800" spc="5">
                <a:latin typeface="Arial MT"/>
                <a:cs typeface="Arial MT"/>
              </a:rPr>
              <a:t>2007</a:t>
            </a:r>
            <a:r>
              <a:rPr dirty="0" sz="2800">
                <a:latin typeface="Arial MT"/>
                <a:cs typeface="Arial MT"/>
              </a:rPr>
              <a:t>:</a:t>
            </a:r>
            <a:r>
              <a:rPr dirty="0" sz="2800" spc="-160">
                <a:latin typeface="Arial MT"/>
                <a:cs typeface="Arial MT"/>
              </a:rPr>
              <a:t> </a:t>
            </a:r>
            <a:r>
              <a:rPr dirty="0" sz="2800" spc="-10">
                <a:latin typeface="Arial MT"/>
                <a:cs typeface="Arial MT"/>
              </a:rPr>
              <a:t>A</a:t>
            </a:r>
            <a:r>
              <a:rPr dirty="0" sz="2800">
                <a:latin typeface="Arial MT"/>
                <a:cs typeface="Arial MT"/>
              </a:rPr>
              <a:t>C</a:t>
            </a:r>
            <a:r>
              <a:rPr dirty="0" sz="2800" spc="5">
                <a:latin typeface="Arial MT"/>
                <a:cs typeface="Arial MT"/>
              </a:rPr>
              <a:t>M</a:t>
            </a:r>
            <a:r>
              <a:rPr dirty="0" sz="2800">
                <a:latin typeface="Arial MT"/>
                <a:cs typeface="Arial MT"/>
              </a:rPr>
              <a:t>T</a:t>
            </a:r>
            <a:r>
              <a:rPr dirty="0" sz="2800" spc="-55">
                <a:latin typeface="Arial MT"/>
                <a:cs typeface="Arial MT"/>
              </a:rPr>
              <a:t> </a:t>
            </a:r>
            <a:r>
              <a:rPr dirty="0" sz="2800">
                <a:latin typeface="SimSun"/>
                <a:cs typeface="SimSun"/>
              </a:rPr>
              <a:t>正式加入	</a:t>
            </a:r>
            <a:r>
              <a:rPr dirty="0" sz="2800" spc="-5">
                <a:latin typeface="Arial MT"/>
                <a:cs typeface="Arial MT"/>
              </a:rPr>
              <a:t>I</a:t>
            </a:r>
            <a:r>
              <a:rPr dirty="0" sz="2800" spc="-10">
                <a:latin typeface="Arial MT"/>
                <a:cs typeface="Arial MT"/>
              </a:rPr>
              <a:t>A</a:t>
            </a:r>
            <a:r>
              <a:rPr dirty="0" sz="2800">
                <a:latin typeface="Arial MT"/>
                <a:cs typeface="Arial MT"/>
              </a:rPr>
              <a:t>C</a:t>
            </a:r>
            <a:r>
              <a:rPr dirty="0" sz="2800" spc="5">
                <a:latin typeface="Arial MT"/>
                <a:cs typeface="Arial MT"/>
              </a:rPr>
              <a:t>M</a:t>
            </a:r>
            <a:r>
              <a:rPr dirty="0" sz="2800">
                <a:latin typeface="SimSun"/>
                <a:cs typeface="SimSun"/>
              </a:rPr>
              <a:t>，成為  </a:t>
            </a:r>
            <a:r>
              <a:rPr dirty="0" sz="2800" spc="-5">
                <a:latin typeface="Arial MT"/>
                <a:cs typeface="Arial MT"/>
              </a:rPr>
              <a:t>IACM	</a:t>
            </a:r>
            <a:r>
              <a:rPr dirty="0" sz="2800">
                <a:latin typeface="SimSun"/>
                <a:cs typeface="SimSun"/>
              </a:rPr>
              <a:t>的國家會員。</a:t>
            </a:r>
            <a:endParaRPr sz="2800">
              <a:latin typeface="SimSun"/>
              <a:cs typeface="SimSun"/>
            </a:endParaRPr>
          </a:p>
          <a:p>
            <a:pPr marL="247650">
              <a:lnSpc>
                <a:spcPct val="100000"/>
              </a:lnSpc>
              <a:spcBef>
                <a:spcPts val="785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International</a:t>
            </a:r>
            <a:r>
              <a:rPr dirty="0" u="sng" sz="20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Association</a:t>
            </a:r>
            <a:r>
              <a:rPr dirty="0" u="sng" sz="20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sng" sz="20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Computational</a:t>
            </a:r>
            <a:r>
              <a:rPr dirty="0" u="sng" sz="20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Mechanics</a:t>
            </a:r>
            <a:r>
              <a:rPr dirty="0" u="sng" sz="2000" spc="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(IACM)</a:t>
            </a:r>
            <a:endParaRPr sz="2000">
              <a:latin typeface="Calibri"/>
              <a:cs typeface="Calibri"/>
            </a:endParaRPr>
          </a:p>
          <a:p>
            <a:pPr marL="247650">
              <a:lnSpc>
                <a:spcPct val="100000"/>
              </a:lnSpc>
              <a:spcBef>
                <a:spcPts val="1635"/>
              </a:spcBef>
            </a:pPr>
            <a:r>
              <a:rPr dirty="0" sz="2400" spc="-5">
                <a:solidFill>
                  <a:srgbClr val="0432FF"/>
                </a:solidFill>
                <a:latin typeface="Arial MT"/>
                <a:cs typeface="Arial MT"/>
              </a:rPr>
              <a:t>ACMT</a:t>
            </a:r>
            <a:r>
              <a:rPr dirty="0" sz="2400" spc="-80">
                <a:solidFill>
                  <a:srgbClr val="0432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0432FF"/>
                </a:solidFill>
                <a:latin typeface="Arial MT"/>
                <a:cs typeface="Arial MT"/>
              </a:rPr>
              <a:t>Key</a:t>
            </a:r>
            <a:r>
              <a:rPr dirty="0" sz="2400" spc="-30">
                <a:solidFill>
                  <a:srgbClr val="0432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0432FF"/>
                </a:solidFill>
                <a:latin typeface="Arial MT"/>
                <a:cs typeface="Arial MT"/>
              </a:rPr>
              <a:t>Members</a:t>
            </a:r>
            <a:r>
              <a:rPr dirty="0" sz="2400">
                <a:latin typeface="Arial MT"/>
                <a:cs typeface="Arial MT"/>
              </a:rPr>
              <a:t>:</a:t>
            </a:r>
            <a:endParaRPr sz="2400">
              <a:latin typeface="Arial MT"/>
              <a:cs typeface="Arial MT"/>
            </a:endParaRPr>
          </a:p>
          <a:p>
            <a:pPr marL="247650">
              <a:lnSpc>
                <a:spcPct val="100000"/>
              </a:lnSpc>
              <a:spcBef>
                <a:spcPts val="315"/>
              </a:spcBef>
              <a:tabLst>
                <a:tab pos="1314450" algn="l"/>
              </a:tabLst>
            </a:pPr>
            <a:r>
              <a:rPr dirty="0" sz="2400">
                <a:latin typeface="SimSun"/>
                <a:cs typeface="SimSun"/>
              </a:rPr>
              <a:t>楊永斌	</a:t>
            </a:r>
            <a:r>
              <a:rPr dirty="0" sz="2400" spc="-5">
                <a:latin typeface="Arial MT"/>
                <a:cs typeface="Arial MT"/>
              </a:rPr>
              <a:t>Chairman</a:t>
            </a:r>
            <a:endParaRPr sz="2400">
              <a:latin typeface="Arial MT"/>
              <a:cs typeface="Arial MT"/>
            </a:endParaRPr>
          </a:p>
          <a:p>
            <a:pPr marL="247650">
              <a:lnSpc>
                <a:spcPct val="100000"/>
              </a:lnSpc>
              <a:spcBef>
                <a:spcPts val="430"/>
              </a:spcBef>
            </a:pPr>
            <a:r>
              <a:rPr dirty="0" sz="2400">
                <a:latin typeface="SimSun"/>
                <a:cs typeface="SimSun"/>
              </a:rPr>
              <a:t>王仲宇</a:t>
            </a:r>
            <a:r>
              <a:rPr dirty="0" sz="2400" spc="-540">
                <a:latin typeface="SimSun"/>
                <a:cs typeface="SimSun"/>
              </a:rPr>
              <a:t> </a:t>
            </a:r>
            <a:r>
              <a:rPr dirty="0" sz="2400" spc="-45">
                <a:latin typeface="Arial MT"/>
                <a:cs typeface="Arial MT"/>
              </a:rPr>
              <a:t>V</a:t>
            </a:r>
            <a:r>
              <a:rPr dirty="0" sz="2400">
                <a:latin typeface="Arial MT"/>
                <a:cs typeface="Arial MT"/>
              </a:rPr>
              <a:t>ice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Chairman</a:t>
            </a:r>
            <a:endParaRPr sz="2400">
              <a:latin typeface="Arial MT"/>
              <a:cs typeface="Arial MT"/>
            </a:endParaRPr>
          </a:p>
          <a:p>
            <a:pPr marL="247650">
              <a:lnSpc>
                <a:spcPct val="100000"/>
              </a:lnSpc>
              <a:spcBef>
                <a:spcPts val="409"/>
              </a:spcBef>
            </a:pPr>
            <a:r>
              <a:rPr dirty="0" sz="2400">
                <a:latin typeface="SimSun"/>
                <a:cs typeface="SimSun"/>
              </a:rPr>
              <a:t>呂良正</a:t>
            </a:r>
            <a:r>
              <a:rPr dirty="0" sz="2400" spc="-540">
                <a:latin typeface="SimSun"/>
                <a:cs typeface="SimSun"/>
              </a:rPr>
              <a:t> </a:t>
            </a:r>
            <a:r>
              <a:rPr dirty="0" sz="2400" spc="-45">
                <a:latin typeface="Arial MT"/>
                <a:cs typeface="Arial MT"/>
              </a:rPr>
              <a:t>V</a:t>
            </a:r>
            <a:r>
              <a:rPr dirty="0" sz="2400">
                <a:latin typeface="Arial MT"/>
                <a:cs typeface="Arial MT"/>
              </a:rPr>
              <a:t>ice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Chairman</a:t>
            </a:r>
            <a:endParaRPr sz="2400">
              <a:latin typeface="Arial MT"/>
              <a:cs typeface="Arial MT"/>
            </a:endParaRPr>
          </a:p>
          <a:p>
            <a:pPr marL="247650">
              <a:lnSpc>
                <a:spcPct val="100000"/>
              </a:lnSpc>
              <a:spcBef>
                <a:spcPts val="525"/>
              </a:spcBef>
            </a:pPr>
            <a:r>
              <a:rPr dirty="0" sz="2400">
                <a:latin typeface="SimSun"/>
                <a:cs typeface="SimSun"/>
              </a:rPr>
              <a:t>陳俊杉</a:t>
            </a:r>
            <a:r>
              <a:rPr dirty="0" sz="2400" spc="-540">
                <a:latin typeface="SimSun"/>
                <a:cs typeface="SimSun"/>
              </a:rPr>
              <a:t> </a:t>
            </a:r>
            <a:r>
              <a:rPr dirty="0" sz="2400" spc="-5">
                <a:latin typeface="Arial MT"/>
                <a:cs typeface="Arial MT"/>
              </a:rPr>
              <a:t>E</a:t>
            </a:r>
            <a:r>
              <a:rPr dirty="0" sz="2400">
                <a:latin typeface="Arial MT"/>
                <a:cs typeface="Arial MT"/>
              </a:rPr>
              <a:t>xecu</a:t>
            </a:r>
            <a:r>
              <a:rPr dirty="0" sz="2400" spc="-5">
                <a:latin typeface="Arial MT"/>
                <a:cs typeface="Arial MT"/>
              </a:rPr>
              <a:t>t</a:t>
            </a:r>
            <a:r>
              <a:rPr dirty="0" sz="2400">
                <a:latin typeface="Arial MT"/>
                <a:cs typeface="Arial MT"/>
              </a:rPr>
              <a:t>ive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Direc</a:t>
            </a:r>
            <a:r>
              <a:rPr dirty="0" sz="2400" spc="-5">
                <a:latin typeface="Arial MT"/>
                <a:cs typeface="Arial MT"/>
              </a:rPr>
              <a:t>t</a:t>
            </a:r>
            <a:r>
              <a:rPr dirty="0" sz="2400">
                <a:latin typeface="Arial MT"/>
                <a:cs typeface="Arial MT"/>
              </a:rPr>
              <a:t>or</a:t>
            </a:r>
            <a:endParaRPr sz="2400">
              <a:latin typeface="Arial MT"/>
              <a:cs typeface="Arial MT"/>
            </a:endParaRPr>
          </a:p>
          <a:p>
            <a:pPr marL="247650">
              <a:lnSpc>
                <a:spcPct val="100000"/>
              </a:lnSpc>
              <a:spcBef>
                <a:spcPts val="409"/>
              </a:spcBef>
            </a:pPr>
            <a:r>
              <a:rPr dirty="0" sz="2400">
                <a:latin typeface="SimSun"/>
                <a:cs typeface="SimSun"/>
              </a:rPr>
              <a:t>陳正宗</a:t>
            </a:r>
            <a:r>
              <a:rPr dirty="0" sz="2400" spc="-670">
                <a:latin typeface="SimSun"/>
                <a:cs typeface="SimSun"/>
              </a:rPr>
              <a:t> </a:t>
            </a:r>
            <a:r>
              <a:rPr dirty="0" sz="2400" spc="-5">
                <a:latin typeface="Arial MT"/>
                <a:cs typeface="Arial MT"/>
              </a:rPr>
              <a:t>A</a:t>
            </a:r>
            <a:r>
              <a:rPr dirty="0" sz="2400">
                <a:latin typeface="Arial MT"/>
                <a:cs typeface="Arial MT"/>
              </a:rPr>
              <a:t>c</a:t>
            </a:r>
            <a:r>
              <a:rPr dirty="0" sz="2400" spc="-5">
                <a:latin typeface="Arial MT"/>
                <a:cs typeface="Arial MT"/>
              </a:rPr>
              <a:t>t</a:t>
            </a:r>
            <a:r>
              <a:rPr dirty="0" sz="2400">
                <a:latin typeface="Arial MT"/>
                <a:cs typeface="Arial MT"/>
              </a:rPr>
              <a:t>ive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Member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4441" y="632459"/>
            <a:ext cx="583247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66465" algn="l"/>
              </a:tabLst>
            </a:pPr>
            <a:r>
              <a:rPr dirty="0" u="none" sz="3100" spc="100" b="1">
                <a:solidFill>
                  <a:srgbClr val="194491"/>
                </a:solidFill>
                <a:latin typeface="Microsoft YaHei UI"/>
                <a:cs typeface="Microsoft YaHei UI"/>
              </a:rPr>
              <a:t>台灣計算力學學會	</a:t>
            </a:r>
            <a:r>
              <a:rPr dirty="0" u="none" sz="3200" spc="-5" b="1">
                <a:solidFill>
                  <a:srgbClr val="194491"/>
                </a:solidFill>
                <a:latin typeface="Arial"/>
                <a:cs typeface="Arial"/>
              </a:rPr>
              <a:t>ACMT</a:t>
            </a:r>
            <a:r>
              <a:rPr dirty="0" u="none" sz="3200" spc="-90" b="1">
                <a:solidFill>
                  <a:srgbClr val="194491"/>
                </a:solidFill>
                <a:latin typeface="Arial"/>
                <a:cs typeface="Arial"/>
              </a:rPr>
              <a:t> </a:t>
            </a:r>
            <a:r>
              <a:rPr dirty="0" u="none" baseline="1010" sz="4125" spc="75" b="1">
                <a:solidFill>
                  <a:srgbClr val="FF0000"/>
                </a:solidFill>
                <a:latin typeface="Microsoft YaHei UI"/>
                <a:cs typeface="Microsoft YaHei UI"/>
              </a:rPr>
              <a:t>大事記</a:t>
            </a:r>
            <a:endParaRPr baseline="1010" sz="4125">
              <a:latin typeface="Microsoft YaHei UI"/>
              <a:cs typeface="Microsoft YaHei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84501" y="6441620"/>
            <a:ext cx="77470" cy="18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85"/>
              </a:lnSpc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9263" y="0"/>
            <a:ext cx="4972737" cy="67927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7625" rIns="0" bIns="0" rtlCol="0" vert="horz">
            <a:spAutoFit/>
          </a:bodyPr>
          <a:lstStyle/>
          <a:p>
            <a:pPr marL="302260" marR="5080" indent="-228600">
              <a:lnSpc>
                <a:spcPct val="90400"/>
              </a:lnSpc>
              <a:spcBef>
                <a:spcPts val="375"/>
              </a:spcBef>
              <a:buChar char="•"/>
              <a:tabLst>
                <a:tab pos="302260" algn="l"/>
              </a:tabLst>
            </a:pPr>
            <a:r>
              <a:rPr dirty="0" spc="-5"/>
              <a:t>The </a:t>
            </a:r>
            <a:r>
              <a:rPr dirty="0"/>
              <a:t>largest</a:t>
            </a:r>
            <a:r>
              <a:rPr dirty="0" spc="-10"/>
              <a:t> </a:t>
            </a:r>
            <a:r>
              <a:rPr dirty="0" spc="-5"/>
              <a:t>computational</a:t>
            </a:r>
            <a:r>
              <a:rPr dirty="0" spc="5"/>
              <a:t> </a:t>
            </a:r>
            <a:r>
              <a:rPr dirty="0"/>
              <a:t>mechanics</a:t>
            </a:r>
            <a:r>
              <a:rPr dirty="0" spc="-5"/>
              <a:t> community to</a:t>
            </a:r>
            <a:r>
              <a:rPr dirty="0"/>
              <a:t> </a:t>
            </a:r>
            <a:r>
              <a:rPr dirty="0" spc="-5"/>
              <a:t>promote </a:t>
            </a:r>
            <a:r>
              <a:rPr dirty="0"/>
              <a:t>advances in </a:t>
            </a:r>
            <a:r>
              <a:rPr dirty="0" spc="5"/>
              <a:t> </a:t>
            </a:r>
            <a:r>
              <a:rPr dirty="0" spc="-5"/>
              <a:t>computational</a:t>
            </a:r>
            <a:r>
              <a:rPr dirty="0" spc="5"/>
              <a:t> </a:t>
            </a:r>
            <a:r>
              <a:rPr dirty="0"/>
              <a:t>mechanics</a:t>
            </a:r>
            <a:r>
              <a:rPr dirty="0" spc="5"/>
              <a:t> </a:t>
            </a:r>
            <a:r>
              <a:rPr dirty="0"/>
              <a:t>by </a:t>
            </a:r>
            <a:r>
              <a:rPr dirty="0" spc="-5"/>
              <a:t>the</a:t>
            </a:r>
            <a:r>
              <a:rPr dirty="0" spc="5"/>
              <a:t> </a:t>
            </a:r>
            <a:r>
              <a:rPr dirty="0" spc="-5"/>
              <a:t>international</a:t>
            </a:r>
            <a:r>
              <a:rPr dirty="0" spc="10"/>
              <a:t> </a:t>
            </a:r>
            <a:r>
              <a:rPr dirty="0"/>
              <a:t>group of scholars and</a:t>
            </a:r>
            <a:r>
              <a:rPr dirty="0" spc="5"/>
              <a:t> </a:t>
            </a:r>
            <a:r>
              <a:rPr dirty="0" spc="-5"/>
              <a:t>practitioners </a:t>
            </a:r>
            <a:r>
              <a:rPr dirty="0" spc="-65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 spc="-5"/>
              <a:t>this </a:t>
            </a:r>
            <a:r>
              <a:rPr dirty="0"/>
              <a:t>new discipline.</a:t>
            </a:r>
          </a:p>
          <a:p>
            <a:pPr marL="30226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302260" algn="l"/>
              </a:tabLst>
            </a:pPr>
            <a:r>
              <a:rPr dirty="0" spc="-5"/>
              <a:t>Founded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 b="1">
                <a:latin typeface="Arial"/>
                <a:cs typeface="Arial"/>
              </a:rPr>
              <a:t>1981</a:t>
            </a:r>
          </a:p>
          <a:p>
            <a:pPr marL="30226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302260" algn="l"/>
              </a:tabLst>
            </a:pPr>
            <a:r>
              <a:rPr dirty="0" spc="-10"/>
              <a:t>Affiliated</a:t>
            </a:r>
            <a:r>
              <a:rPr dirty="0" spc="-135"/>
              <a:t> </a:t>
            </a:r>
            <a:r>
              <a:rPr dirty="0" spc="-5"/>
              <a:t>Associations</a:t>
            </a:r>
            <a:r>
              <a:rPr dirty="0"/>
              <a:t> </a:t>
            </a:r>
            <a:r>
              <a:rPr dirty="0" spc="-5"/>
              <a:t>(national</a:t>
            </a:r>
            <a:r>
              <a:rPr dirty="0" spc="5"/>
              <a:t> </a:t>
            </a:r>
            <a:r>
              <a:rPr dirty="0"/>
              <a:t>and regional)</a:t>
            </a:r>
          </a:p>
          <a:p>
            <a:pPr lvl="1" marL="759460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759460" algn="l"/>
              </a:tabLst>
            </a:pPr>
            <a:r>
              <a:rPr dirty="0" sz="2400" spc="-5">
                <a:latin typeface="Arial MT"/>
                <a:cs typeface="Arial MT"/>
              </a:rPr>
              <a:t>Currently: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b="1">
                <a:latin typeface="Arial"/>
                <a:cs typeface="Arial"/>
              </a:rPr>
              <a:t>33</a:t>
            </a:r>
            <a:r>
              <a:rPr dirty="0" sz="2400" spc="-135" b="1"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Associations</a:t>
            </a:r>
            <a:endParaRPr sz="2400">
              <a:latin typeface="Arial MT"/>
              <a:cs typeface="Arial MT"/>
            </a:endParaRPr>
          </a:p>
          <a:p>
            <a:pPr lvl="1" marL="759460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759460" algn="l"/>
              </a:tabLst>
            </a:pPr>
            <a:r>
              <a:rPr dirty="0" sz="2400">
                <a:latin typeface="Arial MT"/>
                <a:cs typeface="Arial MT"/>
              </a:rPr>
              <a:t>More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than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 b="1">
                <a:latin typeface="Arial"/>
                <a:cs typeface="Arial"/>
              </a:rPr>
              <a:t>5,000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>
                <a:latin typeface="Arial MT"/>
                <a:cs typeface="Arial MT"/>
              </a:rPr>
              <a:t>members</a:t>
            </a:r>
            <a:endParaRPr sz="2400">
              <a:latin typeface="Arial MT"/>
              <a:cs typeface="Arial MT"/>
            </a:endParaRPr>
          </a:p>
          <a:p>
            <a:pPr marL="30226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302260" algn="l"/>
              </a:tabLst>
            </a:pPr>
            <a:r>
              <a:rPr dirty="0" spc="-5"/>
              <a:t>The</a:t>
            </a:r>
            <a:r>
              <a:rPr dirty="0" spc="5"/>
              <a:t> </a:t>
            </a:r>
            <a:r>
              <a:rPr dirty="0" spc="-5"/>
              <a:t>General</a:t>
            </a:r>
            <a:r>
              <a:rPr dirty="0" spc="10"/>
              <a:t> </a:t>
            </a:r>
            <a:r>
              <a:rPr dirty="0"/>
              <a:t>Council</a:t>
            </a:r>
            <a:r>
              <a:rPr dirty="0" spc="10"/>
              <a:t> </a:t>
            </a:r>
            <a:r>
              <a:rPr dirty="0" spc="-5"/>
              <a:t>(nominated</a:t>
            </a:r>
            <a:r>
              <a:rPr dirty="0" spc="5"/>
              <a:t> </a:t>
            </a:r>
            <a:r>
              <a:rPr dirty="0"/>
              <a:t>by</a:t>
            </a:r>
            <a:r>
              <a:rPr dirty="0" spc="-130"/>
              <a:t> </a:t>
            </a:r>
            <a:r>
              <a:rPr dirty="0" spc="-10"/>
              <a:t>Affiliated</a:t>
            </a:r>
            <a:r>
              <a:rPr dirty="0" spc="-125"/>
              <a:t> </a:t>
            </a:r>
            <a:r>
              <a:rPr dirty="0" spc="-5"/>
              <a:t>Associations)</a:t>
            </a:r>
          </a:p>
          <a:p>
            <a:pPr marL="30226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302260" algn="l"/>
              </a:tabLst>
            </a:pPr>
            <a:r>
              <a:rPr dirty="0" spc="-5"/>
              <a:t>The</a:t>
            </a:r>
            <a:r>
              <a:rPr dirty="0" spc="-25"/>
              <a:t> </a:t>
            </a:r>
            <a:r>
              <a:rPr dirty="0" spc="-5"/>
              <a:t>Executive</a:t>
            </a:r>
            <a:r>
              <a:rPr dirty="0" spc="-20"/>
              <a:t> </a:t>
            </a:r>
            <a:r>
              <a:rPr dirty="0"/>
              <a:t>Council</a:t>
            </a:r>
          </a:p>
          <a:p>
            <a:pPr lvl="1" marL="759460" indent="-228600">
              <a:lnSpc>
                <a:spcPct val="100000"/>
              </a:lnSpc>
              <a:spcBef>
                <a:spcPts val="219"/>
              </a:spcBef>
              <a:buChar char="•"/>
              <a:tabLst>
                <a:tab pos="759460" algn="l"/>
              </a:tabLst>
            </a:pPr>
            <a:r>
              <a:rPr dirty="0" sz="2400" spc="-5">
                <a:latin typeface="Arial MT"/>
                <a:cs typeface="Arial MT"/>
              </a:rPr>
              <a:t>In </a:t>
            </a:r>
            <a:r>
              <a:rPr dirty="0" sz="2400">
                <a:latin typeface="Arial MT"/>
                <a:cs typeface="Arial MT"/>
              </a:rPr>
              <a:t>charge of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managing </a:t>
            </a:r>
            <a:r>
              <a:rPr dirty="0" sz="2400" spc="-5">
                <a:latin typeface="Arial MT"/>
                <a:cs typeface="Arial MT"/>
              </a:rPr>
              <a:t>scientific, technical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and </a:t>
            </a:r>
            <a:r>
              <a:rPr dirty="0" sz="2400" spc="-5">
                <a:latin typeface="Arial MT"/>
                <a:cs typeface="Arial MT"/>
              </a:rPr>
              <a:t>financial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affairs</a:t>
            </a:r>
            <a:endParaRPr sz="2400">
              <a:latin typeface="Arial MT"/>
              <a:cs typeface="Arial MT"/>
            </a:endParaRPr>
          </a:p>
          <a:p>
            <a:pPr lvl="1" marL="75946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759460" algn="l"/>
              </a:tabLst>
            </a:pPr>
            <a:r>
              <a:rPr dirty="0" sz="2400" b="1">
                <a:latin typeface="Arial"/>
                <a:cs typeface="Arial"/>
              </a:rPr>
              <a:t>17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>
                <a:latin typeface="Arial MT"/>
                <a:cs typeface="Arial MT"/>
              </a:rPr>
              <a:t>members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+</a:t>
            </a:r>
            <a:r>
              <a:rPr dirty="0" sz="2400" spc="-30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Officers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46401" y="6428920"/>
            <a:ext cx="153670" cy="211454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4441" y="395732"/>
            <a:ext cx="8561070" cy="1071245"/>
          </a:xfrm>
          <a:prstGeom prst="rect"/>
        </p:spPr>
        <p:txBody>
          <a:bodyPr wrap="square" lIns="0" tIns="72390" rIns="0" bIns="0" rtlCol="0" vert="horz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0"/>
              </a:spcBef>
            </a:pPr>
            <a:r>
              <a:rPr dirty="0" u="none" sz="3600" spc="-5">
                <a:solidFill>
                  <a:srgbClr val="194491"/>
                </a:solidFill>
              </a:rPr>
              <a:t>International</a:t>
            </a:r>
            <a:r>
              <a:rPr dirty="0" u="none" sz="3600" spc="-210">
                <a:solidFill>
                  <a:srgbClr val="194491"/>
                </a:solidFill>
              </a:rPr>
              <a:t> </a:t>
            </a:r>
            <a:r>
              <a:rPr dirty="0" u="none" sz="3600" spc="-5">
                <a:solidFill>
                  <a:srgbClr val="194491"/>
                </a:solidFill>
              </a:rPr>
              <a:t>Association</a:t>
            </a:r>
            <a:r>
              <a:rPr dirty="0" u="none" sz="3600" spc="-15">
                <a:solidFill>
                  <a:srgbClr val="194491"/>
                </a:solidFill>
              </a:rPr>
              <a:t> </a:t>
            </a:r>
            <a:r>
              <a:rPr dirty="0" u="none" sz="3600" spc="-5">
                <a:solidFill>
                  <a:srgbClr val="194491"/>
                </a:solidFill>
              </a:rPr>
              <a:t>of</a:t>
            </a:r>
            <a:r>
              <a:rPr dirty="0" u="none" sz="3600" spc="-15">
                <a:solidFill>
                  <a:srgbClr val="194491"/>
                </a:solidFill>
              </a:rPr>
              <a:t> </a:t>
            </a:r>
            <a:r>
              <a:rPr dirty="0" u="none" sz="3600" spc="-5">
                <a:solidFill>
                  <a:srgbClr val="194491"/>
                </a:solidFill>
              </a:rPr>
              <a:t>Computational </a:t>
            </a:r>
            <a:r>
              <a:rPr dirty="0" u="none" sz="3600" spc="-985">
                <a:solidFill>
                  <a:srgbClr val="194491"/>
                </a:solidFill>
              </a:rPr>
              <a:t> </a:t>
            </a:r>
            <a:r>
              <a:rPr dirty="0" u="none" sz="3600" spc="-5">
                <a:solidFill>
                  <a:srgbClr val="194491"/>
                </a:solidFill>
              </a:rPr>
              <a:t>Mechanics</a:t>
            </a:r>
            <a:r>
              <a:rPr dirty="0" u="none" sz="3600" spc="-10">
                <a:solidFill>
                  <a:srgbClr val="194491"/>
                </a:solidFill>
              </a:rPr>
              <a:t> </a:t>
            </a:r>
            <a:r>
              <a:rPr dirty="0" u="none" sz="3600" spc="-5">
                <a:solidFill>
                  <a:srgbClr val="194491"/>
                </a:solidFill>
              </a:rPr>
              <a:t>(IACM)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109" y="1433067"/>
            <a:ext cx="11393170" cy="4693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643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647065" algn="l"/>
                <a:tab pos="4187825" algn="l"/>
              </a:tabLst>
            </a:pPr>
            <a:r>
              <a:rPr dirty="0" sz="2800">
                <a:latin typeface="Arial MT"/>
                <a:cs typeface="Arial MT"/>
              </a:rPr>
              <a:t>2007 – now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>
                <a:latin typeface="SimSun"/>
                <a:cs typeface="SimSun"/>
              </a:rPr>
              <a:t>積極參加	</a:t>
            </a:r>
            <a:r>
              <a:rPr dirty="0" sz="2800" spc="-5">
                <a:latin typeface="Arial MT"/>
                <a:cs typeface="Arial MT"/>
              </a:rPr>
              <a:t>IACM</a:t>
            </a:r>
            <a:r>
              <a:rPr dirty="0" sz="2800" spc="-45">
                <a:latin typeface="Arial MT"/>
                <a:cs typeface="Arial MT"/>
              </a:rPr>
              <a:t> </a:t>
            </a:r>
            <a:r>
              <a:rPr dirty="0" sz="2800">
                <a:latin typeface="SimSun"/>
                <a:cs typeface="SimSun"/>
              </a:rPr>
              <a:t>相關國際會議</a:t>
            </a:r>
            <a:endParaRPr sz="2800">
              <a:latin typeface="SimSun"/>
              <a:cs typeface="SimSun"/>
            </a:endParaRPr>
          </a:p>
          <a:p>
            <a:pPr marL="298450" marR="5080" indent="-285750">
              <a:lnSpc>
                <a:spcPct val="100800"/>
              </a:lnSpc>
              <a:spcBef>
                <a:spcPts val="1695"/>
              </a:spcBef>
              <a:buSzPct val="79166"/>
              <a:buFont typeface="Wingdings"/>
              <a:buChar char=""/>
              <a:tabLst>
                <a:tab pos="298450" algn="l"/>
              </a:tabLst>
            </a:pPr>
            <a:r>
              <a:rPr dirty="0" sz="2400" spc="-10">
                <a:latin typeface="Arial MT"/>
                <a:cs typeface="Arial MT"/>
              </a:rPr>
              <a:t>World </a:t>
            </a:r>
            <a:r>
              <a:rPr dirty="0" sz="2400">
                <a:latin typeface="Arial MT"/>
                <a:cs typeface="Arial MT"/>
              </a:rPr>
              <a:t>Congress on </a:t>
            </a:r>
            <a:r>
              <a:rPr dirty="0" sz="2400" spc="-5">
                <a:latin typeface="Arial MT"/>
                <a:cs typeface="Arial MT"/>
              </a:rPr>
              <a:t>Computational </a:t>
            </a:r>
            <a:r>
              <a:rPr dirty="0" sz="2400">
                <a:latin typeface="Arial MT"/>
                <a:cs typeface="Arial MT"/>
              </a:rPr>
              <a:t>Mechanics </a:t>
            </a:r>
            <a:r>
              <a:rPr dirty="0" sz="2400" spc="-5">
                <a:latin typeface="Arial MT"/>
                <a:cs typeface="Arial MT"/>
              </a:rPr>
              <a:t>(WCCM) </a:t>
            </a:r>
            <a:r>
              <a:rPr dirty="0" sz="2400">
                <a:latin typeface="Arial MT"/>
                <a:cs typeface="Arial MT"/>
              </a:rPr>
              <a:t>organized by </a:t>
            </a:r>
            <a:r>
              <a:rPr dirty="0" sz="2400" spc="-5">
                <a:latin typeface="Arial MT"/>
                <a:cs typeface="Arial MT"/>
              </a:rPr>
              <a:t>IACM </a:t>
            </a:r>
            <a:r>
              <a:rPr dirty="0" sz="2400">
                <a:latin typeface="Arial MT"/>
                <a:cs typeface="Arial MT"/>
              </a:rPr>
              <a:t>(every </a:t>
            </a:r>
            <a:r>
              <a:rPr dirty="0" sz="2400" spc="-6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two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years)</a:t>
            </a:r>
            <a:endParaRPr sz="2400">
              <a:latin typeface="Arial MT"/>
              <a:cs typeface="Arial MT"/>
            </a:endParaRPr>
          </a:p>
          <a:p>
            <a:pPr marL="298450" marR="588010" indent="-285750">
              <a:lnSpc>
                <a:spcPts val="2900"/>
              </a:lnSpc>
              <a:spcBef>
                <a:spcPts val="80"/>
              </a:spcBef>
              <a:buSzPct val="79166"/>
              <a:buFont typeface="Wingdings"/>
              <a:buChar char=""/>
              <a:tabLst>
                <a:tab pos="298450" algn="l"/>
              </a:tabLst>
            </a:pPr>
            <a:r>
              <a:rPr dirty="0" sz="2400">
                <a:latin typeface="Arial MT"/>
                <a:cs typeface="Arial MT"/>
              </a:rPr>
              <a:t>US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National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Congress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on </a:t>
            </a:r>
            <a:r>
              <a:rPr dirty="0" sz="2400" spc="-5">
                <a:latin typeface="Arial MT"/>
                <a:cs typeface="Arial MT"/>
              </a:rPr>
              <a:t>Computational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Mechanics</a:t>
            </a:r>
            <a:r>
              <a:rPr dirty="0" sz="2400" spc="-5">
                <a:latin typeface="Arial MT"/>
                <a:cs typeface="Arial MT"/>
              </a:rPr>
              <a:t> (USNCCM)</a:t>
            </a:r>
            <a:r>
              <a:rPr dirty="0" sz="2400">
                <a:latin typeface="Arial MT"/>
                <a:cs typeface="Arial MT"/>
              </a:rPr>
              <a:t> organized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by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USACM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(every</a:t>
            </a:r>
            <a:r>
              <a:rPr dirty="0" sz="2400" spc="-5">
                <a:latin typeface="Arial MT"/>
                <a:cs typeface="Arial MT"/>
              </a:rPr>
              <a:t> two </a:t>
            </a:r>
            <a:r>
              <a:rPr dirty="0" sz="2400">
                <a:latin typeface="Arial MT"/>
                <a:cs typeface="Arial MT"/>
              </a:rPr>
              <a:t>years)</a:t>
            </a:r>
            <a:endParaRPr sz="2400">
              <a:latin typeface="Arial MT"/>
              <a:cs typeface="Arial MT"/>
            </a:endParaRPr>
          </a:p>
          <a:p>
            <a:pPr marL="298450" marR="845185" indent="-285750">
              <a:lnSpc>
                <a:spcPts val="2810"/>
              </a:lnSpc>
              <a:spcBef>
                <a:spcPts val="80"/>
              </a:spcBef>
              <a:buSzPct val="79166"/>
              <a:buFont typeface="Wingdings"/>
              <a:buChar char=""/>
              <a:tabLst>
                <a:tab pos="298450" algn="l"/>
              </a:tabLst>
            </a:pPr>
            <a:r>
              <a:rPr dirty="0" sz="2400" spc="-5">
                <a:latin typeface="Arial MT"/>
                <a:cs typeface="Arial MT"/>
              </a:rPr>
              <a:t>Asia-Pacific </a:t>
            </a:r>
            <a:r>
              <a:rPr dirty="0" sz="2400">
                <a:latin typeface="Arial MT"/>
                <a:cs typeface="Arial MT"/>
              </a:rPr>
              <a:t>Congress on</a:t>
            </a:r>
            <a:r>
              <a:rPr dirty="0" sz="2400" spc="-5">
                <a:latin typeface="Arial MT"/>
                <a:cs typeface="Arial MT"/>
              </a:rPr>
              <a:t> Computational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Mechanics</a:t>
            </a:r>
            <a:r>
              <a:rPr dirty="0" sz="2400" spc="-5">
                <a:latin typeface="Arial MT"/>
                <a:cs typeface="Arial MT"/>
              </a:rPr>
              <a:t> (APCOM)</a:t>
            </a:r>
            <a:r>
              <a:rPr dirty="0" sz="2400">
                <a:latin typeface="Arial MT"/>
                <a:cs typeface="Arial MT"/>
              </a:rPr>
              <a:t> organized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by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 spc="-40">
                <a:latin typeface="Arial MT"/>
                <a:cs typeface="Arial MT"/>
              </a:rPr>
              <a:t>APACM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(every</a:t>
            </a:r>
            <a:r>
              <a:rPr dirty="0" sz="2400" spc="-5">
                <a:latin typeface="Arial MT"/>
                <a:cs typeface="Arial MT"/>
              </a:rPr>
              <a:t> three </a:t>
            </a:r>
            <a:r>
              <a:rPr dirty="0" sz="2400">
                <a:latin typeface="Arial MT"/>
                <a:cs typeface="Arial MT"/>
              </a:rPr>
              <a:t>years)</a:t>
            </a:r>
            <a:endParaRPr sz="2400">
              <a:latin typeface="Arial MT"/>
              <a:cs typeface="Arial MT"/>
            </a:endParaRPr>
          </a:p>
          <a:p>
            <a:pPr marL="298450" marR="1316355" indent="-285750">
              <a:lnSpc>
                <a:spcPts val="2880"/>
              </a:lnSpc>
              <a:spcBef>
                <a:spcPts val="35"/>
              </a:spcBef>
              <a:buSzPct val="79166"/>
              <a:buFont typeface="Wingdings"/>
              <a:buChar char=""/>
              <a:tabLst>
                <a:tab pos="298450" algn="l"/>
              </a:tabLst>
            </a:pPr>
            <a:r>
              <a:rPr dirty="0" sz="2400" spc="-5">
                <a:latin typeface="Arial MT"/>
                <a:cs typeface="Arial MT"/>
              </a:rPr>
              <a:t>European </a:t>
            </a:r>
            <a:r>
              <a:rPr dirty="0" sz="2400">
                <a:latin typeface="Arial MT"/>
                <a:cs typeface="Arial MT"/>
              </a:rPr>
              <a:t>Congress on </a:t>
            </a:r>
            <a:r>
              <a:rPr dirty="0" sz="2400" spc="-5">
                <a:latin typeface="Arial MT"/>
                <a:cs typeface="Arial MT"/>
              </a:rPr>
              <a:t>Computational Methods </a:t>
            </a:r>
            <a:r>
              <a:rPr dirty="0" sz="2400">
                <a:latin typeface="Arial MT"/>
                <a:cs typeface="Arial MT"/>
              </a:rPr>
              <a:t>in </a:t>
            </a:r>
            <a:r>
              <a:rPr dirty="0" sz="2400" spc="-5">
                <a:latin typeface="Arial MT"/>
                <a:cs typeface="Arial MT"/>
              </a:rPr>
              <a:t>Applied Sciences </a:t>
            </a:r>
            <a:r>
              <a:rPr dirty="0" sz="2400">
                <a:latin typeface="Arial MT"/>
                <a:cs typeface="Arial MT"/>
              </a:rPr>
              <a:t>and </a:t>
            </a:r>
            <a:r>
              <a:rPr dirty="0" sz="2400" spc="-6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Engineering,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organized</a:t>
            </a:r>
            <a:r>
              <a:rPr dirty="0" sz="2400" spc="-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by</a:t>
            </a:r>
            <a:r>
              <a:rPr dirty="0" sz="2400" spc="-5">
                <a:latin typeface="Arial MT"/>
                <a:cs typeface="Arial MT"/>
              </a:rPr>
              <a:t> ECCOMAS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(every</a:t>
            </a:r>
            <a:r>
              <a:rPr dirty="0" sz="2400" spc="-5">
                <a:latin typeface="Arial MT"/>
                <a:cs typeface="Arial MT"/>
              </a:rPr>
              <a:t> two </a:t>
            </a:r>
            <a:r>
              <a:rPr dirty="0" sz="2400">
                <a:latin typeface="Arial MT"/>
                <a:cs typeface="Arial MT"/>
              </a:rPr>
              <a:t>years)</a:t>
            </a:r>
            <a:endParaRPr sz="2400">
              <a:latin typeface="Arial MT"/>
              <a:cs typeface="Arial MT"/>
            </a:endParaRPr>
          </a:p>
          <a:p>
            <a:pPr marL="298450" marR="1650364" indent="-285750">
              <a:lnSpc>
                <a:spcPts val="2900"/>
              </a:lnSpc>
              <a:spcBef>
                <a:spcPts val="10"/>
              </a:spcBef>
              <a:buSzPct val="79166"/>
              <a:buFont typeface="Wingdings"/>
              <a:buChar char=""/>
              <a:tabLst>
                <a:tab pos="298450" algn="l"/>
              </a:tabLst>
            </a:pPr>
            <a:r>
              <a:rPr dirty="0" sz="2400" spc="-5">
                <a:latin typeface="Arial MT"/>
                <a:cs typeface="Arial MT"/>
              </a:rPr>
              <a:t>IACM CFC, IACM Mechanistic </a:t>
            </a:r>
            <a:r>
              <a:rPr dirty="0" sz="2400">
                <a:latin typeface="Arial MT"/>
                <a:cs typeface="Arial MT"/>
              </a:rPr>
              <a:t>Machine Learning and </a:t>
            </a:r>
            <a:r>
              <a:rPr dirty="0" sz="2400" spc="-5">
                <a:latin typeface="Arial MT"/>
                <a:cs typeface="Arial MT"/>
              </a:rPr>
              <a:t>Digital </a:t>
            </a:r>
            <a:r>
              <a:rPr dirty="0" sz="2400" spc="-30">
                <a:latin typeface="Arial MT"/>
                <a:cs typeface="Arial MT"/>
              </a:rPr>
              <a:t>Twins </a:t>
            </a:r>
            <a:r>
              <a:rPr dirty="0" sz="2400" spc="-5">
                <a:latin typeface="Arial MT"/>
                <a:cs typeface="Arial MT"/>
              </a:rPr>
              <a:t>for </a:t>
            </a:r>
            <a:r>
              <a:rPr dirty="0" sz="2400" spc="-6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Computational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Science,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Engineering</a:t>
            </a:r>
            <a:r>
              <a:rPr dirty="0" sz="2400">
                <a:latin typeface="Arial MT"/>
                <a:cs typeface="Arial MT"/>
              </a:rPr>
              <a:t> &amp;</a:t>
            </a:r>
            <a:r>
              <a:rPr dirty="0" sz="2400" spc="-50">
                <a:latin typeface="Arial MT"/>
                <a:cs typeface="Arial MT"/>
              </a:rPr>
              <a:t> </a:t>
            </a:r>
            <a:r>
              <a:rPr dirty="0" sz="2400" spc="-30">
                <a:latin typeface="Arial MT"/>
                <a:cs typeface="Arial MT"/>
              </a:rPr>
              <a:t>Technology</a:t>
            </a:r>
            <a:endParaRPr sz="2400">
              <a:latin typeface="Arial MT"/>
              <a:cs typeface="Arial MT"/>
            </a:endParaRPr>
          </a:p>
          <a:p>
            <a:pPr marL="298450" indent="-285750">
              <a:lnSpc>
                <a:spcPts val="2710"/>
              </a:lnSpc>
              <a:buSzPct val="79166"/>
              <a:buFont typeface="Wingdings"/>
              <a:buChar char=""/>
              <a:tabLst>
                <a:tab pos="298450" algn="l"/>
              </a:tabLst>
            </a:pPr>
            <a:r>
              <a:rPr dirty="0" sz="2400" spc="-5">
                <a:latin typeface="Arial MT"/>
                <a:cs typeface="Arial MT"/>
              </a:rPr>
              <a:t>IACM,</a:t>
            </a:r>
            <a:r>
              <a:rPr dirty="0" sz="2400" spc="-140">
                <a:latin typeface="Arial MT"/>
                <a:cs typeface="Arial MT"/>
              </a:rPr>
              <a:t> </a:t>
            </a:r>
            <a:r>
              <a:rPr dirty="0" sz="2400" spc="-35">
                <a:latin typeface="Arial MT"/>
                <a:cs typeface="Arial MT"/>
              </a:rPr>
              <a:t>APACM,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USACM,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ECCOMAS</a:t>
            </a:r>
            <a:r>
              <a:rPr dirty="0" sz="2400" spc="-4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Thematic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Conferences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46401" y="6428920"/>
            <a:ext cx="153670" cy="211454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4441" y="639571"/>
            <a:ext cx="64262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8265" algn="l"/>
              </a:tabLst>
            </a:pPr>
            <a:r>
              <a:rPr dirty="0" u="none" sz="3500" spc="100" b="1">
                <a:solidFill>
                  <a:srgbClr val="194491"/>
                </a:solidFill>
                <a:latin typeface="Microsoft YaHei UI"/>
                <a:cs typeface="Microsoft YaHei UI"/>
              </a:rPr>
              <a:t>台灣計算力學學會	</a:t>
            </a:r>
            <a:r>
              <a:rPr dirty="0" u="none" sz="3600" spc="-5" b="1">
                <a:solidFill>
                  <a:srgbClr val="194491"/>
                </a:solidFill>
                <a:latin typeface="Arial"/>
                <a:cs typeface="Arial"/>
              </a:rPr>
              <a:t>ACMT</a:t>
            </a:r>
            <a:r>
              <a:rPr dirty="0" u="none" sz="3600" spc="-95" b="1">
                <a:solidFill>
                  <a:srgbClr val="194491"/>
                </a:solidFill>
                <a:latin typeface="Arial"/>
                <a:cs typeface="Arial"/>
              </a:rPr>
              <a:t> </a:t>
            </a:r>
            <a:r>
              <a:rPr dirty="0" u="none" baseline="1010" sz="4125" spc="75" b="1">
                <a:solidFill>
                  <a:srgbClr val="FF0000"/>
                </a:solidFill>
                <a:latin typeface="Microsoft YaHei UI"/>
                <a:cs typeface="Microsoft YaHei UI"/>
              </a:rPr>
              <a:t>大事記</a:t>
            </a:r>
            <a:endParaRPr baseline="1010" sz="4125">
              <a:latin typeface="Microsoft YaHei UI"/>
              <a:cs typeface="Microsoft YaHei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83302" y="6441620"/>
            <a:ext cx="77470" cy="18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85"/>
              </a:lnSpc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255922"/>
            <a:ext cx="12191998" cy="56020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87081" y="499363"/>
            <a:ext cx="58934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3600" spc="-5"/>
              <a:t>WCCM-APCOM</a:t>
            </a:r>
            <a:r>
              <a:rPr dirty="0" u="none" sz="3600" spc="-35"/>
              <a:t> </a:t>
            </a:r>
            <a:r>
              <a:rPr dirty="0" u="none" sz="3600" spc="-5"/>
              <a:t>2016,</a:t>
            </a:r>
            <a:r>
              <a:rPr dirty="0" u="none" sz="3600" spc="-35"/>
              <a:t> </a:t>
            </a:r>
            <a:r>
              <a:rPr dirty="0" u="none" sz="3600" spc="-5"/>
              <a:t>Seoul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918" y="295147"/>
            <a:ext cx="38608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3600"/>
              <a:t>WCCM</a:t>
            </a:r>
            <a:r>
              <a:rPr dirty="0" u="none" sz="3600" spc="-45"/>
              <a:t> </a:t>
            </a:r>
            <a:r>
              <a:rPr dirty="0" u="none" sz="3600" spc="-5"/>
              <a:t>2018,</a:t>
            </a:r>
            <a:r>
              <a:rPr dirty="0" u="none" sz="3600" spc="-40"/>
              <a:t> </a:t>
            </a:r>
            <a:r>
              <a:rPr dirty="0" u="none" sz="3600" spc="-5"/>
              <a:t>NYC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646" y="1250307"/>
            <a:ext cx="5785534" cy="325431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5104" y="2451144"/>
            <a:ext cx="5964068" cy="33547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59097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268334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WCCM-APCOM</a:t>
            </a:r>
            <a:r>
              <a:rPr dirty="0" spc="-45"/>
              <a:t> </a:t>
            </a:r>
            <a:r>
              <a:rPr dirty="0"/>
              <a:t>2022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2022-10-21T01:04:39Z</dcterms:created>
  <dcterms:modified xsi:type="dcterms:W3CDTF">2022-10-21T01:04:39Z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2022-10-20T00:00:00Z</vt:filetime>
  </property>
  <property fmtid="{D5CDD505-2E9C-101B-9397-08002B2CF9AE}" pid="3" name="LastSaved">
    <vt:filetime>2022-10-21T00:00:00Z</vt:filetime>
  </property>
</Properties>
</file>